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 Light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gvX6Ri00xBDvWtnZ7OufayVeht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9931CB-D159-4043-A0BB-51D32E581898}">
  <a:tblStyle styleId="{BF9931CB-D159-4043-A0BB-51D32E58189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Ligh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erriweather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Light-boldItalic.fntdata"/><Relationship Id="rId30" Type="http://schemas.openxmlformats.org/officeDocument/2006/relationships/font" Target="fonts/MerriweatherLight-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6ec585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76ec585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W(s) : to quantify if there is a spatial dependence between two locations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e(s): is a random noise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6ec5851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76ec5851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p(r) means in words: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p(r) has value between zero and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When the distance between two locations is very high … the covariance function will be close to 0 then the variance will be also close to zero that means that there is no spatial dependence between the two locations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p(r) increase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7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" name="Google Shape;19;p19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" name="Google Shape;20;p19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5" name="Google Shape;25;p20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6" name="Google Shape;26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4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2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5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ata-nifc.opendata.arcgis.com" TargetMode="External"/><Relationship Id="rId4" Type="http://schemas.openxmlformats.org/officeDocument/2006/relationships/hyperlink" Target="https://data-nifc.opendata.arcgis.com" TargetMode="External"/><Relationship Id="rId5" Type="http://schemas.openxmlformats.org/officeDocument/2006/relationships/hyperlink" Target="https://public.tfswildfires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SzPts val="3600"/>
              <a:buNone/>
            </a:pPr>
            <a:r>
              <a:rPr b="0"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 Weather Data Visualization</a:t>
            </a:r>
            <a:endParaRPr sz="5600">
              <a:solidFill>
                <a:schemeClr val="dk1"/>
              </a:solidFill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By team 1 ( Abdullatif &amp; Ben 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28" name="Google Shape;1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600" y="1282500"/>
            <a:ext cx="5958799" cy="35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13277" r="12377" t="0"/>
          <a:stretch/>
        </p:blipFill>
        <p:spPr>
          <a:xfrm>
            <a:off x="1922525" y="1537650"/>
            <a:ext cx="4791199" cy="33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075" y="1282500"/>
            <a:ext cx="5654624" cy="34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46" name="Google Shape;146;p13"/>
          <p:cNvPicPr preferRelativeResize="0"/>
          <p:nvPr/>
        </p:nvPicPr>
        <p:blipFill rotWithShape="1">
          <a:blip r:embed="rId3">
            <a:alphaModFix/>
          </a:blip>
          <a:srcRect b="0" l="13536" r="15023" t="0"/>
          <a:stretch/>
        </p:blipFill>
        <p:spPr>
          <a:xfrm>
            <a:off x="2194550" y="1282500"/>
            <a:ext cx="4379564" cy="34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900" y="1368925"/>
            <a:ext cx="5724950" cy="33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76ec585185_0_0"/>
          <p:cNvSpPr/>
          <p:nvPr/>
        </p:nvSpPr>
        <p:spPr>
          <a:xfrm>
            <a:off x="214400" y="1517725"/>
            <a:ext cx="3716400" cy="420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Spatial Gaussian Regression Model</a:t>
            </a:r>
            <a:endParaRPr sz="600"/>
          </a:p>
        </p:txBody>
      </p:sp>
      <p:pic>
        <p:nvPicPr>
          <p:cNvPr id="158" name="Google Shape;158;g176ec58518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5" y="1445325"/>
            <a:ext cx="4857750" cy="70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g176ec585185_0_0"/>
          <p:cNvGrpSpPr/>
          <p:nvPr/>
        </p:nvGrpSpPr>
        <p:grpSpPr>
          <a:xfrm>
            <a:off x="409175" y="2448375"/>
            <a:ext cx="1186350" cy="704850"/>
            <a:chOff x="409175" y="2448375"/>
            <a:chExt cx="1186350" cy="704850"/>
          </a:xfrm>
        </p:grpSpPr>
        <p:pic>
          <p:nvPicPr>
            <p:cNvPr id="160" name="Google Shape;160;g176ec585185_0_0"/>
            <p:cNvPicPr preferRelativeResize="0"/>
            <p:nvPr/>
          </p:nvPicPr>
          <p:blipFill rotWithShape="1">
            <a:blip r:embed="rId3">
              <a:alphaModFix/>
            </a:blip>
            <a:srcRect b="0" l="0" r="80963" t="0"/>
            <a:stretch/>
          </p:blipFill>
          <p:spPr>
            <a:xfrm>
              <a:off x="409175" y="2448375"/>
              <a:ext cx="924750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g176ec585185_0_0"/>
            <p:cNvSpPr txBox="1"/>
            <p:nvPr/>
          </p:nvSpPr>
          <p:spPr>
            <a:xfrm>
              <a:off x="1333925" y="2523750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" name="Google Shape;162;g176ec585185_0_0"/>
          <p:cNvGrpSpPr/>
          <p:nvPr/>
        </p:nvGrpSpPr>
        <p:grpSpPr>
          <a:xfrm>
            <a:off x="485375" y="3421893"/>
            <a:ext cx="1244500" cy="667982"/>
            <a:chOff x="485375" y="3421893"/>
            <a:chExt cx="1244500" cy="667982"/>
          </a:xfrm>
        </p:grpSpPr>
        <p:pic>
          <p:nvPicPr>
            <p:cNvPr id="163" name="Google Shape;163;g176ec585185_0_0"/>
            <p:cNvPicPr preferRelativeResize="0"/>
            <p:nvPr/>
          </p:nvPicPr>
          <p:blipFill rotWithShape="1">
            <a:blip r:embed="rId3">
              <a:alphaModFix/>
            </a:blip>
            <a:srcRect b="0" l="26203" r="53710" t="0"/>
            <a:stretch/>
          </p:blipFill>
          <p:spPr>
            <a:xfrm>
              <a:off x="485375" y="3421893"/>
              <a:ext cx="924750" cy="667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g176ec585185_0_0"/>
            <p:cNvSpPr txBox="1"/>
            <p:nvPr/>
          </p:nvSpPr>
          <p:spPr>
            <a:xfrm>
              <a:off x="1468275" y="3478838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65;g176ec585185_0_0"/>
          <p:cNvGrpSpPr/>
          <p:nvPr/>
        </p:nvGrpSpPr>
        <p:grpSpPr>
          <a:xfrm>
            <a:off x="5436950" y="2571750"/>
            <a:ext cx="1105700" cy="704850"/>
            <a:chOff x="5436950" y="2571750"/>
            <a:chExt cx="1105700" cy="704850"/>
          </a:xfrm>
        </p:grpSpPr>
        <p:pic>
          <p:nvPicPr>
            <p:cNvPr id="166" name="Google Shape;166;g176ec585185_0_0"/>
            <p:cNvPicPr preferRelativeResize="0"/>
            <p:nvPr/>
          </p:nvPicPr>
          <p:blipFill rotWithShape="1">
            <a:blip r:embed="rId3">
              <a:alphaModFix/>
            </a:blip>
            <a:srcRect b="0" l="60105" r="22517" t="0"/>
            <a:stretch/>
          </p:blipFill>
          <p:spPr>
            <a:xfrm>
              <a:off x="5436950" y="2571750"/>
              <a:ext cx="844100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176ec585185_0_0"/>
            <p:cNvSpPr txBox="1"/>
            <p:nvPr/>
          </p:nvSpPr>
          <p:spPr>
            <a:xfrm>
              <a:off x="6281050" y="2647125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g176ec585185_0_0"/>
          <p:cNvGrpSpPr/>
          <p:nvPr/>
        </p:nvGrpSpPr>
        <p:grpSpPr>
          <a:xfrm>
            <a:off x="561574" y="4256775"/>
            <a:ext cx="571576" cy="704850"/>
            <a:chOff x="561574" y="4256775"/>
            <a:chExt cx="571576" cy="704850"/>
          </a:xfrm>
        </p:grpSpPr>
        <p:pic>
          <p:nvPicPr>
            <p:cNvPr id="169" name="Google Shape;169;g176ec585185_0_0"/>
            <p:cNvPicPr preferRelativeResize="0"/>
            <p:nvPr/>
          </p:nvPicPr>
          <p:blipFill rotWithShape="1">
            <a:blip r:embed="rId3">
              <a:alphaModFix/>
            </a:blip>
            <a:srcRect b="0" l="53964" r="53704" t="0"/>
            <a:stretch/>
          </p:blipFill>
          <p:spPr>
            <a:xfrm flipH="1">
              <a:off x="561574" y="4256775"/>
              <a:ext cx="372565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g176ec585185_0_0"/>
            <p:cNvSpPr txBox="1"/>
            <p:nvPr/>
          </p:nvSpPr>
          <p:spPr>
            <a:xfrm>
              <a:off x="871550" y="4332150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g176ec585185_0_0"/>
          <p:cNvGrpSpPr/>
          <p:nvPr/>
        </p:nvGrpSpPr>
        <p:grpSpPr>
          <a:xfrm>
            <a:off x="5436950" y="3807400"/>
            <a:ext cx="923750" cy="704850"/>
            <a:chOff x="5436950" y="3807400"/>
            <a:chExt cx="923750" cy="704850"/>
          </a:xfrm>
        </p:grpSpPr>
        <p:pic>
          <p:nvPicPr>
            <p:cNvPr id="172" name="Google Shape;172;g176ec585185_0_0"/>
            <p:cNvPicPr preferRelativeResize="0"/>
            <p:nvPr/>
          </p:nvPicPr>
          <p:blipFill rotWithShape="1">
            <a:blip r:embed="rId3">
              <a:alphaModFix/>
            </a:blip>
            <a:srcRect b="0" l="84120" r="0" t="0"/>
            <a:stretch/>
          </p:blipFill>
          <p:spPr>
            <a:xfrm>
              <a:off x="5436950" y="3807400"/>
              <a:ext cx="771375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g176ec585185_0_0"/>
            <p:cNvSpPr txBox="1"/>
            <p:nvPr/>
          </p:nvSpPr>
          <p:spPr>
            <a:xfrm>
              <a:off x="6099100" y="3882775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4" name="Google Shape;174;g176ec585185_0_0"/>
          <p:cNvSpPr txBox="1"/>
          <p:nvPr/>
        </p:nvSpPr>
        <p:spPr>
          <a:xfrm>
            <a:off x="1595525" y="2447475"/>
            <a:ext cx="321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Time spent to put out the fire (days) at location s</a:t>
            </a:r>
            <a:endParaRPr sz="1600"/>
          </a:p>
        </p:txBody>
      </p:sp>
      <p:sp>
        <p:nvSpPr>
          <p:cNvPr id="175" name="Google Shape;175;g176ec585185_0_0"/>
          <p:cNvSpPr txBox="1"/>
          <p:nvPr/>
        </p:nvSpPr>
        <p:spPr>
          <a:xfrm>
            <a:off x="1703675" y="34218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Coordination (Lon,Lat) of location s</a:t>
            </a:r>
            <a:endParaRPr sz="1600"/>
          </a:p>
        </p:txBody>
      </p:sp>
      <p:sp>
        <p:nvSpPr>
          <p:cNvPr id="176" name="Google Shape;176;g176ec585185_0_0"/>
          <p:cNvSpPr txBox="1"/>
          <p:nvPr/>
        </p:nvSpPr>
        <p:spPr>
          <a:xfrm>
            <a:off x="1133150" y="4270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Coefficients need to be estimated</a:t>
            </a:r>
            <a:endParaRPr sz="1600"/>
          </a:p>
        </p:txBody>
      </p:sp>
      <p:sp>
        <p:nvSpPr>
          <p:cNvPr id="177" name="Google Shape;177;g176ec585185_0_0"/>
          <p:cNvSpPr txBox="1"/>
          <p:nvPr/>
        </p:nvSpPr>
        <p:spPr>
          <a:xfrm>
            <a:off x="6505725" y="2744775"/>
            <a:ext cx="234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Spatial random effect</a:t>
            </a:r>
            <a:endParaRPr sz="1600"/>
          </a:p>
        </p:txBody>
      </p:sp>
      <p:sp>
        <p:nvSpPr>
          <p:cNvPr id="178" name="Google Shape;178;g176ec585185_0_0"/>
          <p:cNvSpPr txBox="1"/>
          <p:nvPr/>
        </p:nvSpPr>
        <p:spPr>
          <a:xfrm>
            <a:off x="6465600" y="3944275"/>
            <a:ext cx="170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</a:t>
            </a:r>
            <a:r>
              <a:rPr lang="en" sz="1600"/>
              <a:t>andom noise</a:t>
            </a:r>
            <a:endParaRPr sz="1600"/>
          </a:p>
        </p:txBody>
      </p:sp>
      <p:sp>
        <p:nvSpPr>
          <p:cNvPr id="179" name="Google Shape;179;g176ec585185_0_0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Modeling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g176ec585185_0_15"/>
          <p:cNvGrpSpPr/>
          <p:nvPr/>
        </p:nvGrpSpPr>
        <p:grpSpPr>
          <a:xfrm>
            <a:off x="159900" y="1259400"/>
            <a:ext cx="1105700" cy="704850"/>
            <a:chOff x="5436950" y="2571750"/>
            <a:chExt cx="1105700" cy="704850"/>
          </a:xfrm>
        </p:grpSpPr>
        <p:pic>
          <p:nvPicPr>
            <p:cNvPr id="185" name="Google Shape;185;g176ec585185_0_15"/>
            <p:cNvPicPr preferRelativeResize="0"/>
            <p:nvPr/>
          </p:nvPicPr>
          <p:blipFill rotWithShape="1">
            <a:blip r:embed="rId3">
              <a:alphaModFix/>
            </a:blip>
            <a:srcRect b="0" l="60105" r="22517" t="0"/>
            <a:stretch/>
          </p:blipFill>
          <p:spPr>
            <a:xfrm>
              <a:off x="5436950" y="2571750"/>
              <a:ext cx="844100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g176ec585185_0_15"/>
            <p:cNvSpPr txBox="1"/>
            <p:nvPr/>
          </p:nvSpPr>
          <p:spPr>
            <a:xfrm>
              <a:off x="6281050" y="2647125"/>
              <a:ext cx="261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: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7" name="Google Shape;187;g176ec585185_0_15"/>
          <p:cNvSpPr txBox="1"/>
          <p:nvPr/>
        </p:nvSpPr>
        <p:spPr>
          <a:xfrm>
            <a:off x="1243500" y="1365525"/>
            <a:ext cx="283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Spatial random effect</a:t>
            </a:r>
            <a:endParaRPr sz="2000"/>
          </a:p>
        </p:txBody>
      </p:sp>
      <p:sp>
        <p:nvSpPr>
          <p:cNvPr id="188" name="Google Shape;188;g176ec585185_0_15"/>
          <p:cNvSpPr txBox="1"/>
          <p:nvPr/>
        </p:nvSpPr>
        <p:spPr>
          <a:xfrm>
            <a:off x="161851" y="1988250"/>
            <a:ext cx="76434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Gaussian Process </a:t>
            </a:r>
            <a:r>
              <a:rPr lang="en" sz="1600"/>
              <a:t>with mean = 0 and variance = 𝝈</a:t>
            </a:r>
            <a:r>
              <a:rPr lang="en" sz="1300"/>
              <a:t>^2 * </a:t>
            </a:r>
            <a:r>
              <a:rPr lang="en" sz="1500"/>
              <a:t>𝙥</a:t>
            </a:r>
            <a:r>
              <a:rPr lang="en" sz="1300"/>
              <a:t> (r)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300"/>
              <a:t>We will estimate </a:t>
            </a:r>
            <a:r>
              <a:rPr lang="en" sz="1600"/>
              <a:t>𝝈</a:t>
            </a:r>
            <a:r>
              <a:rPr lang="en" sz="1300"/>
              <a:t>^2 : applying a simple linear regression model (fit.lm) not considering the data as a spatial data and take the variance of the output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We will estimate </a:t>
            </a:r>
            <a:r>
              <a:rPr lang="en" sz="1500"/>
              <a:t>𝙥</a:t>
            </a:r>
            <a:r>
              <a:rPr lang="en" sz="1300"/>
              <a:t> (r): applying exponential covariance function with the following parameters: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 r = The distance between two locations for example S1 &amp; S2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𝜙 = Spatial range parameter estimated as (the maximum distance / 3 * 2)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</a:t>
            </a:r>
            <a:endParaRPr sz="1300"/>
          </a:p>
        </p:txBody>
      </p:sp>
      <p:pic>
        <p:nvPicPr>
          <p:cNvPr id="189" name="Google Shape;189;g176ec585185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150" y="4116325"/>
            <a:ext cx="5559775" cy="8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176ec585185_0_15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Modeling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/>
          <p:nvPr>
            <p:ph type="title"/>
          </p:nvPr>
        </p:nvSpPr>
        <p:spPr>
          <a:xfrm>
            <a:off x="3267300" y="1930500"/>
            <a:ext cx="26094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Suggested Work Plan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399025" y="1282500"/>
            <a:ext cx="8596800" cy="32993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1- Obtain and Understand Datasets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2- Exploratory Data Analysis (EDA)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 Light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Data preparation (Data cleansing and imputation)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 Light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General analysis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3- Data Modeling (Forecasts from either the temporal or spatial regression model)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4- Model Evaluation (Evaluate the autocorrelation)</a:t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5- Visualization (Shiny App using Rstudio or Folium using Python)</a:t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Obtain &amp; Understand Datasets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399025" y="1282500"/>
            <a:ext cx="85968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1- Weather_Stations_Data_US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From: National Interagency Fire Center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Link:   </a:t>
            </a:r>
            <a:r>
              <a:rPr b="0" i="0" lang="en" sz="1400" u="sng" cap="none" strike="noStrike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3"/>
              </a:rPr>
              <a:t>https://data-nifc.opendata.arcgis.com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Period: Dec,2021 - Aug,2022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2- Wildland_Fire_Locations_US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From: National Interagency Fire Center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Link: </a:t>
            </a:r>
            <a:r>
              <a:rPr b="0" i="0" lang="en" sz="1400" u="sng" cap="none" strike="noStrike">
                <a:solidFill>
                  <a:schemeClr val="accent5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https://data-nifc.opendata.arcgis.com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Period: April,2009 - Sep,2022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3- Texas_Fire_Department_and_Substations 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From: Texas A&amp;M Forest Service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Link:  </a:t>
            </a:r>
            <a:r>
              <a:rPr b="0" i="0" lang="en" sz="1400" u="sng" cap="none" strike="noStrike">
                <a:solidFill>
                  <a:schemeClr val="hlink"/>
                </a:solidFill>
                <a:latin typeface="Merriweather Light"/>
                <a:ea typeface="Merriweather Light"/>
                <a:cs typeface="Merriweather Light"/>
                <a:sym typeface="Merriweather Light"/>
                <a:hlinkClick r:id="rId5"/>
              </a:rPr>
              <a:t>https://public.tfswildfires.com</a:t>
            </a: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83" name="Google Shape;83;p4"/>
          <p:cNvSpPr txBox="1"/>
          <p:nvPr/>
        </p:nvSpPr>
        <p:spPr>
          <a:xfrm>
            <a:off x="399025" y="1282500"/>
            <a:ext cx="85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erriweather"/>
              <a:buChar char="●"/>
            </a:pPr>
            <a:r>
              <a:rPr b="1" i="0" lang="en" sz="17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 (Data cleansing and imputation)</a:t>
            </a:r>
            <a:endParaRPr b="0" i="0" sz="15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689400" y="1987075"/>
            <a:ext cx="38826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erriweather Light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Removing duplicates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Filtering unwanted outliers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Selecting specific features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Splitting / Rename columns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Changing data types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AutoNum type="arabicPeriod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Handling missing data</a:t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856224" y="1815900"/>
            <a:ext cx="4564861" cy="3459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1- Weather_Stations_Data_US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# of data points : </a:t>
            </a: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2951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2- Wildland_Fire_Locations_US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# of data points : </a:t>
            </a: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136,868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3- Texas_Fire_Department_and_Substations </a:t>
            </a:r>
            <a:endParaRPr b="1" i="0" sz="15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erriweather Ligh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# of data points : </a:t>
            </a:r>
            <a:r>
              <a:rPr b="1" i="0" lang="en" sz="14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3189</a:t>
            </a:r>
            <a:endParaRPr b="1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399025" y="1282500"/>
            <a:ext cx="85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erriweather"/>
              <a:buChar char="●"/>
            </a:pPr>
            <a:r>
              <a:rPr b="1" i="0" lang="en" sz="17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 (Data cleansing and imputation)</a:t>
            </a:r>
            <a:endParaRPr b="0" i="0" sz="15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graphicFrame>
        <p:nvGraphicFramePr>
          <p:cNvPr id="92" name="Google Shape;92;p5"/>
          <p:cNvGraphicFramePr/>
          <p:nvPr/>
        </p:nvGraphicFramePr>
        <p:xfrm>
          <a:off x="5698375" y="186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450525"/>
                <a:gridCol w="510600"/>
                <a:gridCol w="630750"/>
                <a:gridCol w="310375"/>
                <a:gridCol w="390450"/>
                <a:gridCol w="470550"/>
                <a:gridCol w="280875"/>
                <a:gridCol w="290350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Latitude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Longitude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StationName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State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County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StationID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Date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Time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p5"/>
          <p:cNvGraphicFramePr/>
          <p:nvPr/>
        </p:nvGraphicFramePr>
        <p:xfrm>
          <a:off x="5689238" y="21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1226875"/>
                <a:gridCol w="994200"/>
                <a:gridCol w="11316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AirTempreture(Fahrenheit)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RelativeHumidity(%)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SolarRadiation(W/M^2)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oogle Shape;94;p5"/>
          <p:cNvGraphicFramePr/>
          <p:nvPr/>
        </p:nvGraphicFramePr>
        <p:xfrm>
          <a:off x="5689250" y="241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1248025"/>
                <a:gridCol w="888425"/>
                <a:gridCol w="1142275"/>
              </a:tblGrid>
              <a:tr h="95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RainAccumulation(Inches)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WindSpeed(MPH)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WindDirection(Degrees)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" name="Google Shape;95;p5"/>
          <p:cNvGraphicFramePr/>
          <p:nvPr/>
        </p:nvGraphicFramePr>
        <p:xfrm>
          <a:off x="5689250" y="2979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570550"/>
                <a:gridCol w="431800"/>
                <a:gridCol w="565000"/>
                <a:gridCol w="408425"/>
                <a:gridCol w="90432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Longitude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Latitude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FireCause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County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FireDiscoveryDate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" name="Google Shape;96;p5"/>
          <p:cNvGraphicFramePr/>
          <p:nvPr/>
        </p:nvGraphicFramePr>
        <p:xfrm>
          <a:off x="5689250" y="325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893200"/>
                <a:gridCol w="646300"/>
                <a:gridCol w="640125"/>
                <a:gridCol w="32382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FireDiscoveryTime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FireOutDate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FireOutTime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State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" name="Google Shape;97;p5"/>
          <p:cNvGraphicFramePr/>
          <p:nvPr/>
        </p:nvGraphicFramePr>
        <p:xfrm>
          <a:off x="5689250" y="412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{BF9931CB-D159-4043-A0BB-51D32E581898}</a:tableStyleId>
              </a:tblPr>
              <a:tblGrid>
                <a:gridCol w="1025375"/>
                <a:gridCol w="809350"/>
                <a:gridCol w="385125"/>
                <a:gridCol w="457200"/>
                <a:gridCol w="51272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FireDepartmentName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SubstationName/PhysicalCity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County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Latitude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50"/>
                        <a:buFont typeface="Arial"/>
                        <a:buNone/>
                      </a:pPr>
                      <a:r>
                        <a:rPr lang="en" sz="750" u="none" cap="none" strike="noStrike"/>
                        <a:t>Longitude</a:t>
                      </a:r>
                      <a:endParaRPr sz="750" u="none" cap="none" strike="noStrike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103" name="Google Shape;103;p6"/>
          <p:cNvSpPr txBox="1"/>
          <p:nvPr/>
        </p:nvSpPr>
        <p:spPr>
          <a:xfrm>
            <a:off x="399025" y="1282500"/>
            <a:ext cx="85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erriweather"/>
              <a:buChar char="●"/>
            </a:pPr>
            <a:r>
              <a:rPr b="1" i="0" lang="en" sz="17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General Data Analysis</a:t>
            </a:r>
            <a:endParaRPr b="0" i="0" sz="15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99" y="1728900"/>
            <a:ext cx="5641202" cy="3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975" y="1439375"/>
            <a:ext cx="5887423" cy="331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5400" y="1403850"/>
            <a:ext cx="5825099" cy="32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 txBox="1"/>
          <p:nvPr>
            <p:ph type="title"/>
          </p:nvPr>
        </p:nvSpPr>
        <p:spPr>
          <a:xfrm>
            <a:off x="209075" y="0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 b="0" l="9627" r="11201" t="0"/>
          <a:stretch/>
        </p:blipFill>
        <p:spPr>
          <a:xfrm>
            <a:off x="1867446" y="1517525"/>
            <a:ext cx="5076155" cy="33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